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2"/>
  </p:notesMasterIdLst>
  <p:sldIdLst>
    <p:sldId id="256" r:id="rId2"/>
    <p:sldId id="260" r:id="rId3"/>
    <p:sldId id="298" r:id="rId4"/>
    <p:sldId id="299" r:id="rId5"/>
    <p:sldId id="325" r:id="rId6"/>
    <p:sldId id="349" r:id="rId7"/>
    <p:sldId id="368" r:id="rId8"/>
    <p:sldId id="378" r:id="rId9"/>
    <p:sldId id="330" r:id="rId10"/>
    <p:sldId id="361" r:id="rId11"/>
  </p:sldIdLst>
  <p:sldSz cx="9144000" cy="5143500" type="screen16x9"/>
  <p:notesSz cx="6858000" cy="9144000"/>
  <p:embeddedFontLst>
    <p:embeddedFont>
      <p:font typeface="Catamaran Light" panose="020B0604020202020204" charset="0"/>
      <p:regular r:id="rId13"/>
      <p:bold r:id="rId14"/>
    </p:embeddedFont>
    <p:embeddedFont>
      <p:font typeface="Livvic" pitchFamily="2" charset="0"/>
      <p:regular r:id="rId15"/>
      <p:bold r:id="rId16"/>
      <p:italic r:id="rId17"/>
      <p:boldItalic r:id="rId18"/>
    </p:embeddedFont>
    <p:embeddedFont>
      <p:font typeface="Roboto" panose="020000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872775-7719-44D7-B71C-9FAFAE972A96}">
  <a:tblStyle styleId="{10872775-7719-44D7-B71C-9FAFAE972A9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71" autoAdjust="0"/>
    <p:restoredTop sz="94660"/>
  </p:normalViewPr>
  <p:slideViewPr>
    <p:cSldViewPr snapToGrid="0">
      <p:cViewPr>
        <p:scale>
          <a:sx n="100" d="100"/>
          <a:sy n="100" d="100"/>
        </p:scale>
        <p:origin x="864" y="8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02213062-ABFA-9FA6-3FD8-627ECB1A4781}"/>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8688C8A9-62FE-6515-9B4D-AE1245C567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ADE08B2F-34B5-D92E-B966-CA699506FE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152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E139F4EC-2093-F42D-3750-495B9E74E81D}"/>
            </a:ext>
          </a:extLst>
        </p:cNvPr>
        <p:cNvGrpSpPr/>
        <p:nvPr/>
      </p:nvGrpSpPr>
      <p:grpSpPr>
        <a:xfrm>
          <a:off x="0" y="0"/>
          <a:ext cx="0" cy="0"/>
          <a:chOff x="0" y="0"/>
          <a:chExt cx="0" cy="0"/>
        </a:xfrm>
      </p:grpSpPr>
      <p:sp>
        <p:nvSpPr>
          <p:cNvPr id="163" name="Google Shape;163;g5522eb7919_1_65:notes">
            <a:extLst>
              <a:ext uri="{FF2B5EF4-FFF2-40B4-BE49-F238E27FC236}">
                <a16:creationId xmlns:a16="http://schemas.microsoft.com/office/drawing/2014/main" id="{E70E9CD8-80EA-1139-A672-A746B8CA8F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2eb7919_1_65:notes">
            <a:extLst>
              <a:ext uri="{FF2B5EF4-FFF2-40B4-BE49-F238E27FC236}">
                <a16:creationId xmlns:a16="http://schemas.microsoft.com/office/drawing/2014/main" id="{299534FA-74D3-6BCF-6310-CE77B08678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209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8FF33363-5B75-7FDC-279C-4ACB82B4DF57}"/>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136C9D57-0DB6-A4A0-A6EB-949BB73A4F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05229B5D-A35E-3B71-57F3-7820099200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083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A70D1559-2B2B-6122-010A-6690E877042E}"/>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1B72AB7A-A03E-A23B-031F-84952C4685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6CE0C9F5-6C34-DE72-5E8D-AAE989801F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810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D9EBC142-1C88-7512-0ED0-1D4EEF30D115}"/>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E86A423E-42E4-6DF4-FDBA-BC1DB244F0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7715010F-C3F1-9220-62DC-C355398454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381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81FFEBFF-D052-1495-4A9C-F4E15AAE1B8A}"/>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80B78E93-1DA8-161E-B022-FE9AF21357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54F540B7-92F0-A1B1-56E8-DC84AF0D7B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443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DCC61FC4-8E40-31A8-A24A-A9A8AC1F0C10}"/>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45A5FFF7-EACC-5DBF-7242-ADE9763CE1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6511F290-777C-0288-D48D-C111AC74D6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8485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DE00D3C5-C87A-012B-9B92-4A1FC5EA9140}"/>
            </a:ext>
          </a:extLst>
        </p:cNvPr>
        <p:cNvGrpSpPr/>
        <p:nvPr/>
      </p:nvGrpSpPr>
      <p:grpSpPr>
        <a:xfrm>
          <a:off x="0" y="0"/>
          <a:ext cx="0" cy="0"/>
          <a:chOff x="0" y="0"/>
          <a:chExt cx="0" cy="0"/>
        </a:xfrm>
      </p:grpSpPr>
      <p:sp>
        <p:nvSpPr>
          <p:cNvPr id="229" name="Google Shape;229;g33e13d9a7e_0_73:notes">
            <a:extLst>
              <a:ext uri="{FF2B5EF4-FFF2-40B4-BE49-F238E27FC236}">
                <a16:creationId xmlns:a16="http://schemas.microsoft.com/office/drawing/2014/main" id="{E9F77740-2BF4-C330-7900-F0C124F88A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a:extLst>
              <a:ext uri="{FF2B5EF4-FFF2-40B4-BE49-F238E27FC236}">
                <a16:creationId xmlns:a16="http://schemas.microsoft.com/office/drawing/2014/main" id="{65A65059-604E-5874-9A7A-C197EE05AF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521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6" r:id="rId4"/>
    <p:sldLayoutId id="214748366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pixabay.com/en/rain-drops-wet-window-sunset-933490/"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 Id="rId9" Type="http://schemas.openxmlformats.org/officeDocument/2006/relationships/image" Target="../media/image3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pic>
        <p:nvPicPr>
          <p:cNvPr id="127" name="Google Shape;127;p26"/>
          <p:cNvPicPr preferRelativeResize="0"/>
          <p:nvPr/>
        </p:nvPicPr>
        <p:blipFill>
          <a:blip r:embed="rId3">
            <a:extLst>
              <a:ext uri="{837473B0-CC2E-450A-ABE3-18F120FF3D39}">
                <a1611:picAttrSrcUrl xmlns:a1611="http://schemas.microsoft.com/office/drawing/2016/11/main" r:id="rId4"/>
              </a:ext>
            </a:extLst>
          </a:blip>
          <a:srcRect l="5093" r="5093"/>
          <a:stretch/>
        </p:blipFill>
        <p:spPr>
          <a:xfrm flipH="1">
            <a:off x="2214590" y="0"/>
            <a:ext cx="6929408" cy="5143497"/>
          </a:xfrm>
          <a:prstGeom prst="rect">
            <a:avLst/>
          </a:prstGeom>
          <a:noFill/>
          <a:ln>
            <a:noFill/>
          </a:ln>
        </p:spPr>
      </p:pic>
      <p:sp>
        <p:nvSpPr>
          <p:cNvPr id="128" name="Google Shape;128;p26"/>
          <p:cNvSpPr/>
          <p:nvPr/>
        </p:nvSpPr>
        <p:spPr>
          <a:xfrm rot="5400000">
            <a:off x="1428875" y="13850"/>
            <a:ext cx="3358800" cy="5026500"/>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txBox="1">
            <a:spLocks noGrp="1"/>
          </p:cNvSpPr>
          <p:nvPr>
            <p:ph type="subTitle" idx="1"/>
          </p:nvPr>
        </p:nvSpPr>
        <p:spPr>
          <a:xfrm>
            <a:off x="1039574" y="3206400"/>
            <a:ext cx="2716637"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Heriberto Espino Montelongo - 175199</a:t>
            </a:r>
            <a:endParaRPr dirty="0">
              <a:solidFill>
                <a:schemeClr val="lt1"/>
              </a:solidFill>
            </a:endParaRPr>
          </a:p>
        </p:txBody>
      </p:sp>
      <p:sp>
        <p:nvSpPr>
          <p:cNvPr id="130" name="Google Shape;130;p26"/>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sz="4300" dirty="0">
                <a:solidFill>
                  <a:schemeClr val="lt1"/>
                </a:solidFill>
                <a:latin typeface="Livvic"/>
                <a:ea typeface="Livvic"/>
                <a:cs typeface="Livvic"/>
                <a:sym typeface="Livvic"/>
              </a:rPr>
              <a:t>PRECIPITACIÓN</a:t>
            </a:r>
            <a:r>
              <a:rPr lang="es-MX" sz="4400" dirty="0">
                <a:solidFill>
                  <a:schemeClr val="lt1"/>
                </a:solidFill>
                <a:latin typeface="Livvic"/>
                <a:ea typeface="Livvic"/>
                <a:cs typeface="Livvic"/>
                <a:sym typeface="Livvic"/>
              </a:rPr>
              <a:t> </a:t>
            </a:r>
            <a:r>
              <a:rPr lang="es-MX" sz="6000" dirty="0">
                <a:solidFill>
                  <a:schemeClr val="lt1"/>
                </a:solidFill>
                <a:latin typeface="Livvic"/>
                <a:ea typeface="Livvic"/>
                <a:cs typeface="Livvic"/>
                <a:sym typeface="Livvic"/>
              </a:rPr>
              <a:t>EN PUEBLA</a:t>
            </a:r>
            <a:endParaRPr sz="4400" dirty="0">
              <a:solidFill>
                <a:schemeClr val="lt1"/>
              </a:solidFill>
              <a:latin typeface="Livvic"/>
              <a:ea typeface="Livvic"/>
              <a:cs typeface="Livvic"/>
              <a:sym typeface="Livvic"/>
            </a:endParaRPr>
          </a:p>
        </p:txBody>
      </p:sp>
      <p:sp>
        <p:nvSpPr>
          <p:cNvPr id="131" name="Google Shape;131;p26"/>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3C728D3C-1DD8-232C-8796-3D83EAEC4557}"/>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F66EB46B-59FA-7C8D-D146-2365C0967AA1}"/>
              </a:ext>
            </a:extLst>
          </p:cNvPr>
          <p:cNvPicPr preferRelativeResize="0"/>
          <p:nvPr/>
        </p:nvPicPr>
        <p:blipFill>
          <a:blip r:embed="rId3">
            <a:extLst>
              <a:ext uri="{96DAC541-7B7A-43D3-8B79-37D633B846F1}">
                <asvg:svgBlip xmlns:asvg="http://schemas.microsoft.com/office/drawing/2016/SVG/main" r:embed="rId4"/>
              </a:ext>
            </a:extLst>
          </a:blip>
          <a:srcRect t="1532" b="1532"/>
          <a:stretch/>
        </p:blipFill>
        <p:spPr>
          <a:xfrm>
            <a:off x="70104" y="351249"/>
            <a:ext cx="4425696" cy="2496312"/>
          </a:xfrm>
          <a:prstGeom prst="rect">
            <a:avLst/>
          </a:prstGeom>
          <a:noFill/>
          <a:ln>
            <a:noFill/>
          </a:ln>
        </p:spPr>
      </p:pic>
      <p:pic>
        <p:nvPicPr>
          <p:cNvPr id="2" name="Google Shape;232;p35">
            <a:extLst>
              <a:ext uri="{FF2B5EF4-FFF2-40B4-BE49-F238E27FC236}">
                <a16:creationId xmlns:a16="http://schemas.microsoft.com/office/drawing/2014/main" id="{50E1B8DC-93F0-4B0E-0B55-598680614204}"/>
              </a:ext>
            </a:extLst>
          </p:cNvPr>
          <p:cNvPicPr preferRelativeResize="0"/>
          <p:nvPr/>
        </p:nvPicPr>
        <p:blipFill>
          <a:blip r:embed="rId5">
            <a:extLst>
              <a:ext uri="{96DAC541-7B7A-43D3-8B79-37D633B846F1}">
                <asvg:svgBlip xmlns:asvg="http://schemas.microsoft.com/office/drawing/2016/SVG/main" r:embed="rId6"/>
              </a:ext>
            </a:extLst>
          </a:blip>
          <a:srcRect t="1532" b="1532"/>
          <a:stretch/>
        </p:blipFill>
        <p:spPr>
          <a:xfrm>
            <a:off x="73152" y="2527300"/>
            <a:ext cx="4425696" cy="2496312"/>
          </a:xfrm>
          <a:prstGeom prst="rect">
            <a:avLst/>
          </a:prstGeom>
          <a:noFill/>
          <a:ln>
            <a:noFill/>
          </a:ln>
        </p:spPr>
      </p:pic>
      <p:pic>
        <p:nvPicPr>
          <p:cNvPr id="5" name="Imagen 4">
            <a:extLst>
              <a:ext uri="{FF2B5EF4-FFF2-40B4-BE49-F238E27FC236}">
                <a16:creationId xmlns:a16="http://schemas.microsoft.com/office/drawing/2014/main" id="{CA3AE432-4393-D989-6118-BEED3B6556C0}"/>
              </a:ext>
            </a:extLst>
          </p:cNvPr>
          <p:cNvPicPr>
            <a:picLocks noChangeAspect="1"/>
          </p:cNvPicPr>
          <p:nvPr/>
        </p:nvPicPr>
        <p:blipFill>
          <a:blip r:embed="rId7"/>
          <a:stretch>
            <a:fillRect/>
          </a:stretch>
        </p:blipFill>
        <p:spPr>
          <a:xfrm>
            <a:off x="4864100" y="431800"/>
            <a:ext cx="4133596" cy="1930400"/>
          </a:xfrm>
          <a:prstGeom prst="rect">
            <a:avLst/>
          </a:prstGeom>
        </p:spPr>
      </p:pic>
      <p:pic>
        <p:nvPicPr>
          <p:cNvPr id="6" name="Google Shape;232;p35">
            <a:extLst>
              <a:ext uri="{FF2B5EF4-FFF2-40B4-BE49-F238E27FC236}">
                <a16:creationId xmlns:a16="http://schemas.microsoft.com/office/drawing/2014/main" id="{63AABACB-580F-879E-C2A2-FB900671D9C7}"/>
              </a:ext>
            </a:extLst>
          </p:cNvPr>
          <p:cNvPicPr preferRelativeResize="0"/>
          <p:nvPr/>
        </p:nvPicPr>
        <p:blipFill>
          <a:blip r:embed="rId8">
            <a:extLst>
              <a:ext uri="{96DAC541-7B7A-43D3-8B79-37D633B846F1}">
                <asvg:svgBlip xmlns:asvg="http://schemas.microsoft.com/office/drawing/2016/SVG/main" r:embed="rId9"/>
              </a:ext>
            </a:extLst>
          </a:blip>
          <a:srcRect t="1874" b="1874"/>
          <a:stretch/>
        </p:blipFill>
        <p:spPr>
          <a:xfrm>
            <a:off x="4572000" y="2527300"/>
            <a:ext cx="4425696" cy="2496312"/>
          </a:xfrm>
          <a:prstGeom prst="rect">
            <a:avLst/>
          </a:prstGeom>
          <a:noFill/>
          <a:ln>
            <a:noFill/>
          </a:ln>
        </p:spPr>
      </p:pic>
    </p:spTree>
    <p:extLst>
      <p:ext uri="{BB962C8B-B14F-4D97-AF65-F5344CB8AC3E}">
        <p14:creationId xmlns:p14="http://schemas.microsoft.com/office/powerpoint/2010/main" val="2364652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dirty="0"/>
              <a:t>INTRODUCCIÓN AL PROBLEMA</a:t>
            </a:r>
            <a:endParaRPr dirty="0"/>
          </a:p>
        </p:txBody>
      </p:sp>
      <p:sp>
        <p:nvSpPr>
          <p:cNvPr id="177" name="Google Shape;177;p30"/>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3607486" y="-25500"/>
            <a:ext cx="3607500" cy="263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0" y="2632200"/>
            <a:ext cx="36075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800" i="1" dirty="0"/>
              <a:t>¿Cómo se ha comportado la precipitación mensual en Puebla y qué tipo de modelo es más adecuado para explicar su dinámica temporal y generar predicciones confiables para los años siguientes?</a:t>
            </a:r>
            <a:endParaRPr sz="800" i="1" dirty="0"/>
          </a:p>
        </p:txBody>
      </p:sp>
      <p:sp>
        <p:nvSpPr>
          <p:cNvPr id="183" name="Google Shape;183;p30"/>
          <p:cNvSpPr txBox="1">
            <a:spLocks noGrp="1"/>
          </p:cNvSpPr>
          <p:nvPr>
            <p:ph type="subTitle" idx="5"/>
          </p:nvPr>
        </p:nvSpPr>
        <p:spPr>
          <a:xfrm>
            <a:off x="631884" y="3557747"/>
            <a:ext cx="2480700" cy="9462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es-MX" dirty="0">
                <a:solidFill>
                  <a:schemeClr val="lt1"/>
                </a:solidFill>
              </a:rPr>
              <a:t>Identificar patrones estacionales y tendencias.</a:t>
            </a:r>
          </a:p>
          <a:p>
            <a:pPr marL="228600" lvl="0" indent="-228600" algn="l" rtl="0">
              <a:spcBef>
                <a:spcPts val="0"/>
              </a:spcBef>
              <a:spcAft>
                <a:spcPts val="0"/>
              </a:spcAft>
              <a:buFont typeface="+mj-lt"/>
              <a:buAutoNum type="arabicPeriod"/>
            </a:pPr>
            <a:r>
              <a:rPr lang="es-MX" dirty="0">
                <a:solidFill>
                  <a:schemeClr val="lt1"/>
                </a:solidFill>
              </a:rPr>
              <a:t>Comparar metodologías y modelos (p.ej. ARIMA estacional).</a:t>
            </a:r>
          </a:p>
          <a:p>
            <a:pPr marL="228600" lvl="0" indent="-228600" algn="l" rtl="0">
              <a:spcBef>
                <a:spcPts val="0"/>
              </a:spcBef>
              <a:spcAft>
                <a:spcPts val="0"/>
              </a:spcAft>
              <a:buFont typeface="+mj-lt"/>
              <a:buAutoNum type="arabicPeriod"/>
            </a:pPr>
            <a:r>
              <a:rPr lang="es-MX" dirty="0">
                <a:solidFill>
                  <a:schemeClr val="lt1"/>
                </a:solidFill>
              </a:rPr>
              <a:t>Seleccionar el ajuste óptimo.</a:t>
            </a:r>
          </a:p>
          <a:p>
            <a:pPr marL="228600" lvl="0" indent="-228600" algn="l" rtl="0">
              <a:spcBef>
                <a:spcPts val="0"/>
              </a:spcBef>
              <a:spcAft>
                <a:spcPts val="0"/>
              </a:spcAft>
              <a:buFont typeface="+mj-lt"/>
              <a:buAutoNum type="arabicPeriod"/>
            </a:pPr>
            <a:r>
              <a:rPr lang="es-MX" dirty="0">
                <a:solidFill>
                  <a:schemeClr val="lt1"/>
                </a:solidFill>
              </a:rPr>
              <a:t>Generar pronósticos futuros de precipitación con respaldo estadístico.</a:t>
            </a:r>
          </a:p>
          <a:p>
            <a:pPr marL="0" lvl="0" indent="0" algn="l" rtl="0">
              <a:spcBef>
                <a:spcPts val="0"/>
              </a:spcBef>
              <a:spcAft>
                <a:spcPts val="0"/>
              </a:spcAft>
              <a:buNone/>
            </a:pPr>
            <a:endParaRPr dirty="0">
              <a:solidFill>
                <a:schemeClr val="lt1"/>
              </a:solidFill>
            </a:endParaRPr>
          </a:p>
        </p:txBody>
      </p:sp>
      <p:sp>
        <p:nvSpPr>
          <p:cNvPr id="184" name="Google Shape;184;p30"/>
          <p:cNvSpPr txBox="1">
            <a:spLocks noGrp="1"/>
          </p:cNvSpPr>
          <p:nvPr>
            <p:ph type="ctrTitle" idx="2"/>
          </p:nvPr>
        </p:nvSpPr>
        <p:spPr>
          <a:xfrm>
            <a:off x="4213664" y="842025"/>
            <a:ext cx="26979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OBJETIVO</a:t>
            </a:r>
            <a:br>
              <a:rPr lang="es-MX" dirty="0">
                <a:solidFill>
                  <a:schemeClr val="lt1"/>
                </a:solidFill>
              </a:rPr>
            </a:br>
            <a:r>
              <a:rPr lang="es-MX" dirty="0">
                <a:solidFill>
                  <a:schemeClr val="lt1"/>
                </a:solidFill>
              </a:rPr>
              <a:t>GENERAL</a:t>
            </a:r>
            <a:endParaRPr dirty="0">
              <a:solidFill>
                <a:schemeClr val="lt1"/>
              </a:solidFill>
            </a:endParaRPr>
          </a:p>
        </p:txBody>
      </p:sp>
      <p:sp>
        <p:nvSpPr>
          <p:cNvPr id="185" name="Google Shape;185;p30"/>
          <p:cNvSpPr txBox="1">
            <a:spLocks noGrp="1"/>
          </p:cNvSpPr>
          <p:nvPr>
            <p:ph type="ctrTitle" idx="4"/>
          </p:nvPr>
        </p:nvSpPr>
        <p:spPr>
          <a:xfrm>
            <a:off x="631883" y="2975466"/>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OBJETIVOS</a:t>
            </a:r>
            <a:br>
              <a:rPr lang="es-MX" dirty="0">
                <a:solidFill>
                  <a:schemeClr val="lt1"/>
                </a:solidFill>
              </a:rPr>
            </a:br>
            <a:r>
              <a:rPr lang="es-MX" dirty="0">
                <a:solidFill>
                  <a:schemeClr val="lt1"/>
                </a:solidFill>
              </a:rPr>
              <a:t>ESPECÍFICOS</a:t>
            </a:r>
            <a:endParaRPr dirty="0">
              <a:solidFill>
                <a:schemeClr val="lt1"/>
              </a:solidFill>
            </a:endParaRPr>
          </a:p>
        </p:txBody>
      </p:sp>
      <p:sp>
        <p:nvSpPr>
          <p:cNvPr id="186" name="Google Shape;186;p30"/>
          <p:cNvSpPr txBox="1">
            <a:spLocks noGrp="1"/>
          </p:cNvSpPr>
          <p:nvPr>
            <p:ph type="ctrTitle"/>
          </p:nvPr>
        </p:nvSpPr>
        <p:spPr>
          <a:xfrm>
            <a:off x="631875" y="842025"/>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dk1"/>
                </a:solidFill>
              </a:rPr>
              <a:t>PLANTEAMIENTO</a:t>
            </a:r>
            <a:br>
              <a:rPr lang="es-MX" dirty="0">
                <a:solidFill>
                  <a:schemeClr val="dk1"/>
                </a:solidFill>
              </a:rPr>
            </a:br>
            <a:r>
              <a:rPr lang="es-MX" dirty="0">
                <a:solidFill>
                  <a:schemeClr val="dk1"/>
                </a:solidFill>
              </a:rPr>
              <a:t>DEL PROBLEMA</a:t>
            </a:r>
            <a:endParaRPr dirty="0">
              <a:solidFill>
                <a:schemeClr val="dk1"/>
              </a:solidFill>
            </a:endParaRPr>
          </a:p>
        </p:txBody>
      </p:sp>
      <p:sp>
        <p:nvSpPr>
          <p:cNvPr id="187" name="Google Shape;187;p30"/>
          <p:cNvSpPr txBox="1">
            <a:spLocks noGrp="1"/>
          </p:cNvSpPr>
          <p:nvPr>
            <p:ph type="ctrTitle" idx="7"/>
          </p:nvPr>
        </p:nvSpPr>
        <p:spPr>
          <a:xfrm>
            <a:off x="4213664" y="2779160"/>
            <a:ext cx="25860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JUSTIFICACIÓN</a:t>
            </a:r>
            <a:endParaRPr dirty="0"/>
          </a:p>
        </p:txBody>
      </p:sp>
      <p:sp>
        <p:nvSpPr>
          <p:cNvPr id="188" name="Google Shape;188;p30"/>
          <p:cNvSpPr txBox="1">
            <a:spLocks noGrp="1"/>
          </p:cNvSpPr>
          <p:nvPr>
            <p:ph type="subTitle" idx="8"/>
          </p:nvPr>
        </p:nvSpPr>
        <p:spPr>
          <a:xfrm>
            <a:off x="4213664" y="3361434"/>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La precipitación es clave para agricultura, gestión hídrica, planificación urbana y prevención de desastres. Se busca desarrollar una herramienta que permita describir y predecir el comportamiento de la precipitación, teniendo como propósito mejorar la toma de decisiones en sectores sensibles al clima</a:t>
            </a:r>
            <a:endParaRPr dirty="0"/>
          </a:p>
        </p:txBody>
      </p:sp>
      <p:sp>
        <p:nvSpPr>
          <p:cNvPr id="4" name="Google Shape;183;p30">
            <a:extLst>
              <a:ext uri="{FF2B5EF4-FFF2-40B4-BE49-F238E27FC236}">
                <a16:creationId xmlns:a16="http://schemas.microsoft.com/office/drawing/2014/main" id="{9081A308-C587-BD79-CE00-3BBE2686DEA5}"/>
              </a:ext>
            </a:extLst>
          </p:cNvPr>
          <p:cNvSpPr txBox="1">
            <a:spLocks noGrp="1"/>
          </p:cNvSpPr>
          <p:nvPr>
            <p:ph type="subTitle" idx="3"/>
          </p:nvPr>
        </p:nvSpPr>
        <p:spPr>
          <a:xfrm>
            <a:off x="4213225" y="1411288"/>
            <a:ext cx="2586038" cy="7445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solidFill>
                  <a:schemeClr val="lt1"/>
                </a:solidFill>
              </a:rPr>
              <a:t>Desarrollar análisis de serie temporal de precipitación mensual en Puebla (1952–2009), caracterizar patrones estacionales, tendencia y eventos extremos; y proponer un modelo predictivo confiable para la toma de decisiones en sectores sensibles al clima.</a:t>
            </a:r>
            <a:endParaRPr dirty="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a:extLst>
            <a:ext uri="{FF2B5EF4-FFF2-40B4-BE49-F238E27FC236}">
              <a16:creationId xmlns:a16="http://schemas.microsoft.com/office/drawing/2014/main" id="{BF99638E-D8DF-3C84-181B-31ED2B9C3634}"/>
            </a:ext>
          </a:extLst>
        </p:cNvPr>
        <p:cNvGrpSpPr/>
        <p:nvPr/>
      </p:nvGrpSpPr>
      <p:grpSpPr>
        <a:xfrm>
          <a:off x="0" y="0"/>
          <a:ext cx="0" cy="0"/>
          <a:chOff x="0" y="0"/>
          <a:chExt cx="0" cy="0"/>
        </a:xfrm>
      </p:grpSpPr>
      <p:pic>
        <p:nvPicPr>
          <p:cNvPr id="166" name="Google Shape;166;p29">
            <a:extLst>
              <a:ext uri="{FF2B5EF4-FFF2-40B4-BE49-F238E27FC236}">
                <a16:creationId xmlns:a16="http://schemas.microsoft.com/office/drawing/2014/main" id="{2489DD0B-EE40-8EC2-C216-3ECDC4A0301B}"/>
              </a:ext>
            </a:extLst>
          </p:cNvPr>
          <p:cNvPicPr preferRelativeResize="0"/>
          <p:nvPr/>
        </p:nvPicPr>
        <p:blipFill rotWithShape="1">
          <a:blip r:embed="rId3">
            <a:alphaModFix/>
          </a:blip>
          <a:srcRect l="25608" r="25613"/>
          <a:stretch/>
        </p:blipFill>
        <p:spPr>
          <a:xfrm>
            <a:off x="5381625" y="0"/>
            <a:ext cx="3762374" cy="5143500"/>
          </a:xfrm>
          <a:prstGeom prst="rect">
            <a:avLst/>
          </a:prstGeom>
          <a:noFill/>
          <a:ln>
            <a:noFill/>
          </a:ln>
        </p:spPr>
      </p:pic>
      <p:sp>
        <p:nvSpPr>
          <p:cNvPr id="168" name="Google Shape;168;p29">
            <a:extLst>
              <a:ext uri="{FF2B5EF4-FFF2-40B4-BE49-F238E27FC236}">
                <a16:creationId xmlns:a16="http://schemas.microsoft.com/office/drawing/2014/main" id="{F0A079B1-294A-9B17-9323-04D9BA40C556}"/>
              </a:ext>
            </a:extLst>
          </p:cNvPr>
          <p:cNvSpPr txBox="1">
            <a:spLocks noGrp="1"/>
          </p:cNvSpPr>
          <p:nvPr>
            <p:ph type="subTitle" idx="1"/>
          </p:nvPr>
        </p:nvSpPr>
        <p:spPr>
          <a:xfrm flipH="1">
            <a:off x="1276027" y="2495227"/>
            <a:ext cx="2894348" cy="223175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MX" dirty="0"/>
              <a:t>La precipitación mensual en Puebla presenta periodicidad anual y tendencia estable con perturbaciones climáticas. Se espera también una dependencia temporal, en la cual los valores actuales de precipitación están correlacionados con observaciones previas, tanto de meses recientes como de años anteriores. Por lo que un modelo ARIMA estacional capturará su estructura y posibilitará pronósticos prácticos.</a:t>
            </a:r>
            <a:endParaRPr dirty="0"/>
          </a:p>
        </p:txBody>
      </p:sp>
      <p:sp>
        <p:nvSpPr>
          <p:cNvPr id="169" name="Google Shape;169;p29">
            <a:extLst>
              <a:ext uri="{FF2B5EF4-FFF2-40B4-BE49-F238E27FC236}">
                <a16:creationId xmlns:a16="http://schemas.microsoft.com/office/drawing/2014/main" id="{AEABAD1A-4D52-1879-793B-8F434F6EE735}"/>
              </a:ext>
            </a:extLst>
          </p:cNvPr>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HIPÓTESIS DE INVESTIGACIÓN</a:t>
            </a:r>
            <a:endParaRPr dirty="0"/>
          </a:p>
        </p:txBody>
      </p:sp>
      <p:sp>
        <p:nvSpPr>
          <p:cNvPr id="171" name="Google Shape;171;p29">
            <a:extLst>
              <a:ext uri="{FF2B5EF4-FFF2-40B4-BE49-F238E27FC236}">
                <a16:creationId xmlns:a16="http://schemas.microsoft.com/office/drawing/2014/main" id="{9E75952B-9181-EA97-1F68-E514603A9973}"/>
              </a:ext>
            </a:extLst>
          </p:cNvPr>
          <p:cNvSpPr/>
          <p:nvPr/>
        </p:nvSpPr>
        <p:spPr>
          <a:xfrm>
            <a:off x="0" y="1577400"/>
            <a:ext cx="3621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5467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E0EFEED1-5B83-E3DB-E93E-A2DB1EC3F417}"/>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81EFC439-37D9-4EEC-B2F5-73F56CB0F690}"/>
              </a:ext>
            </a:extLst>
          </p:cNvPr>
          <p:cNvPicPr preferRelativeResize="0"/>
          <p:nvPr/>
        </p:nvPicPr>
        <p:blipFill>
          <a:blip r:embed="rId3">
            <a:extLst>
              <a:ext uri="{96DAC541-7B7A-43D3-8B79-37D633B846F1}">
                <asvg:svgBlip xmlns:asvg="http://schemas.microsoft.com/office/drawing/2016/SVG/main" r:embed="rId4"/>
              </a:ext>
            </a:extLst>
          </a:blip>
          <a:srcRect l="1803" r="1803"/>
          <a:stretch/>
        </p:blipFill>
        <p:spPr>
          <a:xfrm>
            <a:off x="1100377" y="275160"/>
            <a:ext cx="5832532" cy="2851687"/>
          </a:xfrm>
          <a:prstGeom prst="rect">
            <a:avLst/>
          </a:prstGeom>
          <a:noFill/>
          <a:ln>
            <a:noFill/>
          </a:ln>
        </p:spPr>
      </p:pic>
      <p:sp>
        <p:nvSpPr>
          <p:cNvPr id="233" name="Google Shape;233;p35">
            <a:extLst>
              <a:ext uri="{FF2B5EF4-FFF2-40B4-BE49-F238E27FC236}">
                <a16:creationId xmlns:a16="http://schemas.microsoft.com/office/drawing/2014/main" id="{66A1EA1D-E98E-7E01-321F-DBB1CEE982B8}"/>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78F2B43B-4433-7F7F-3FE2-D3645B274229}"/>
              </a:ext>
            </a:extLst>
          </p:cNvPr>
          <p:cNvSpPr txBox="1">
            <a:spLocks noGrp="1"/>
          </p:cNvSpPr>
          <p:nvPr>
            <p:ph type="ctrTitle"/>
          </p:nvPr>
        </p:nvSpPr>
        <p:spPr>
          <a:xfrm rot="5400000">
            <a:off x="6222216" y="2142757"/>
            <a:ext cx="3668486"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SERIE ORIGINAL</a:t>
            </a:r>
            <a:endParaRPr dirty="0">
              <a:solidFill>
                <a:schemeClr val="lt1"/>
              </a:solidFill>
            </a:endParaRPr>
          </a:p>
        </p:txBody>
      </p:sp>
      <p:pic>
        <p:nvPicPr>
          <p:cNvPr id="10" name="Gráfico 9">
            <a:extLst>
              <a:ext uri="{FF2B5EF4-FFF2-40B4-BE49-F238E27FC236}">
                <a16:creationId xmlns:a16="http://schemas.microsoft.com/office/drawing/2014/main" id="{A18859F3-35D9-6F2B-FA02-776A9217DA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97179" y="3201126"/>
            <a:ext cx="5735730" cy="1789874"/>
          </a:xfrm>
          <a:prstGeom prst="rect">
            <a:avLst/>
          </a:prstGeom>
        </p:spPr>
      </p:pic>
    </p:spTree>
    <p:extLst>
      <p:ext uri="{BB962C8B-B14F-4D97-AF65-F5344CB8AC3E}">
        <p14:creationId xmlns:p14="http://schemas.microsoft.com/office/powerpoint/2010/main" val="1194695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DE78A07D-B0D2-5634-B493-3A51361FA80A}"/>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A4BE30BA-F2AC-632C-99BC-281729AFF2CA}"/>
              </a:ext>
            </a:extLst>
          </p:cNvPr>
          <p:cNvPicPr preferRelativeResize="0"/>
          <p:nvPr/>
        </p:nvPicPr>
        <p:blipFill>
          <a:blip r:embed="rId3">
            <a:extLst>
              <a:ext uri="{96DAC541-7B7A-43D3-8B79-37D633B846F1}">
                <asvg:svgBlip xmlns:asvg="http://schemas.microsoft.com/office/drawing/2016/SVG/main" r:embed="rId4"/>
              </a:ext>
            </a:extLst>
          </a:blip>
          <a:srcRect l="3149" r="3149"/>
          <a:stretch/>
        </p:blipFill>
        <p:spPr>
          <a:xfrm>
            <a:off x="110066" y="541750"/>
            <a:ext cx="7085735" cy="3987917"/>
          </a:xfrm>
          <a:prstGeom prst="rect">
            <a:avLst/>
          </a:prstGeom>
          <a:noFill/>
          <a:ln>
            <a:noFill/>
          </a:ln>
        </p:spPr>
      </p:pic>
      <p:sp>
        <p:nvSpPr>
          <p:cNvPr id="233" name="Google Shape;233;p35">
            <a:extLst>
              <a:ext uri="{FF2B5EF4-FFF2-40B4-BE49-F238E27FC236}">
                <a16:creationId xmlns:a16="http://schemas.microsoft.com/office/drawing/2014/main" id="{76050C77-F345-0747-0184-DA1BCD6E957B}"/>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4535CCC7-3573-6639-89C4-9C3319C0357E}"/>
              </a:ext>
            </a:extLst>
          </p:cNvPr>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COMPARACIÓN</a:t>
            </a:r>
            <a:endParaRPr dirty="0">
              <a:solidFill>
                <a:schemeClr val="lt1"/>
              </a:solidFill>
            </a:endParaRPr>
          </a:p>
        </p:txBody>
      </p:sp>
    </p:spTree>
    <p:extLst>
      <p:ext uri="{BB962C8B-B14F-4D97-AF65-F5344CB8AC3E}">
        <p14:creationId xmlns:p14="http://schemas.microsoft.com/office/powerpoint/2010/main" val="2043871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8E9BC2D1-4A46-7494-3CC5-6A5E63E267F0}"/>
            </a:ext>
          </a:extLst>
        </p:cNvPr>
        <p:cNvGrpSpPr/>
        <p:nvPr/>
      </p:nvGrpSpPr>
      <p:grpSpPr>
        <a:xfrm>
          <a:off x="0" y="0"/>
          <a:ext cx="0" cy="0"/>
          <a:chOff x="0" y="0"/>
          <a:chExt cx="0" cy="0"/>
        </a:xfrm>
      </p:grpSpPr>
      <p:sp>
        <p:nvSpPr>
          <p:cNvPr id="7" name="Google Shape;233;p35">
            <a:extLst>
              <a:ext uri="{FF2B5EF4-FFF2-40B4-BE49-F238E27FC236}">
                <a16:creationId xmlns:a16="http://schemas.microsoft.com/office/drawing/2014/main" id="{599B2373-3332-D657-FCE9-A726D343539A}"/>
              </a:ext>
            </a:extLst>
          </p:cNvPr>
          <p:cNvSpPr/>
          <p:nvPr/>
        </p:nvSpPr>
        <p:spPr>
          <a:xfrm rot="10800000" flipH="1">
            <a:off x="6679769" y="1229525"/>
            <a:ext cx="1899562" cy="350262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Gráfico 2">
            <a:extLst>
              <a:ext uri="{FF2B5EF4-FFF2-40B4-BE49-F238E27FC236}">
                <a16:creationId xmlns:a16="http://schemas.microsoft.com/office/drawing/2014/main" id="{55C74683-31D5-EDBA-408B-F6EDCD7D3E8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47360" y="1509643"/>
            <a:ext cx="6204474" cy="1936148"/>
          </a:xfrm>
          <a:prstGeom prst="rect">
            <a:avLst/>
          </a:prstGeom>
        </p:spPr>
      </p:pic>
      <p:sp>
        <p:nvSpPr>
          <p:cNvPr id="233" name="Google Shape;233;p35">
            <a:extLst>
              <a:ext uri="{FF2B5EF4-FFF2-40B4-BE49-F238E27FC236}">
                <a16:creationId xmlns:a16="http://schemas.microsoft.com/office/drawing/2014/main" id="{5DAEA50D-3AB8-BA4C-0611-D73447FB70CE}"/>
              </a:ext>
            </a:extLst>
          </p:cNvPr>
          <p:cNvSpPr/>
          <p:nvPr/>
        </p:nvSpPr>
        <p:spPr>
          <a:xfrm rot="10800000" flipH="1">
            <a:off x="347360" y="457199"/>
            <a:ext cx="8231971" cy="63596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5">
            <a:extLst>
              <a:ext uri="{FF2B5EF4-FFF2-40B4-BE49-F238E27FC236}">
                <a16:creationId xmlns:a16="http://schemas.microsoft.com/office/drawing/2014/main" id="{DD2EF0B5-9D56-1C1C-A2B8-3736DA9BCC16}"/>
              </a:ext>
            </a:extLst>
          </p:cNvPr>
          <p:cNvSpPr txBox="1">
            <a:spLocks noGrp="1"/>
          </p:cNvSpPr>
          <p:nvPr>
            <p:ph type="ctrTitle"/>
          </p:nvPr>
        </p:nvSpPr>
        <p:spPr>
          <a:xfrm>
            <a:off x="564668" y="195266"/>
            <a:ext cx="7471891"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FAC  Y FACP DE LA SERIE D=1</a:t>
            </a:r>
            <a:endParaRPr dirty="0">
              <a:solidFill>
                <a:schemeClr val="lt1"/>
              </a:solidFill>
            </a:endParaRPr>
          </a:p>
        </p:txBody>
      </p:sp>
      <p:sp>
        <p:nvSpPr>
          <p:cNvPr id="6" name="CuadroTexto 5">
            <a:extLst>
              <a:ext uri="{FF2B5EF4-FFF2-40B4-BE49-F238E27FC236}">
                <a16:creationId xmlns:a16="http://schemas.microsoft.com/office/drawing/2014/main" id="{B429EBCC-BDEC-709A-062A-8CDBC40A4AAC}"/>
              </a:ext>
            </a:extLst>
          </p:cNvPr>
          <p:cNvSpPr txBox="1"/>
          <p:nvPr/>
        </p:nvSpPr>
        <p:spPr>
          <a:xfrm>
            <a:off x="6667455" y="1229525"/>
            <a:ext cx="1899562" cy="3539430"/>
          </a:xfrm>
          <a:prstGeom prst="rect">
            <a:avLst/>
          </a:prstGeom>
          <a:noFill/>
        </p:spPr>
        <p:txBody>
          <a:bodyPr wrap="square">
            <a:spAutoFit/>
          </a:bodyPr>
          <a:lstStyle/>
          <a:p>
            <a:pPr algn="just"/>
            <a:r>
              <a:rPr lang="es-MX" sz="800" b="1" dirty="0">
                <a:solidFill>
                  <a:schemeClr val="bg1"/>
                </a:solidFill>
                <a:latin typeface="Livvic" pitchFamily="2" charset="0"/>
              </a:rPr>
              <a:t>Resultados de la prueba de raíz unitaria ADF (</a:t>
            </a:r>
            <a:r>
              <a:rPr lang="es-MX" sz="800" b="1" dirty="0" err="1">
                <a:solidFill>
                  <a:schemeClr val="bg1"/>
                </a:solidFill>
                <a:latin typeface="Livvic" pitchFamily="2" charset="0"/>
              </a:rPr>
              <a:t>Augmented</a:t>
            </a:r>
            <a:r>
              <a:rPr lang="es-MX" sz="800" b="1" dirty="0">
                <a:solidFill>
                  <a:schemeClr val="bg1"/>
                </a:solidFill>
                <a:latin typeface="Livvic" pitchFamily="2" charset="0"/>
              </a:rPr>
              <a:t> </a:t>
            </a:r>
            <a:r>
              <a:rPr lang="es-MX" sz="800" b="1" dirty="0" err="1">
                <a:solidFill>
                  <a:schemeClr val="bg1"/>
                </a:solidFill>
                <a:latin typeface="Livvic" pitchFamily="2" charset="0"/>
              </a:rPr>
              <a:t>Dickey</a:t>
            </a:r>
            <a:r>
              <a:rPr lang="es-MX" sz="800" b="1" dirty="0">
                <a:solidFill>
                  <a:schemeClr val="bg1"/>
                </a:solidFill>
                <a:latin typeface="Livvic" pitchFamily="2" charset="0"/>
              </a:rPr>
              <a:t>-Fuller):</a:t>
            </a:r>
          </a:p>
          <a:p>
            <a:pPr algn="just"/>
            <a:endParaRPr lang="es-MX" sz="800" b="1" dirty="0">
              <a:solidFill>
                <a:schemeClr val="bg1"/>
              </a:solidFill>
              <a:latin typeface="Livvic" pitchFamily="2" charset="0"/>
            </a:endParaRPr>
          </a:p>
          <a:p>
            <a:pPr algn="just"/>
            <a:r>
              <a:rPr lang="es-MX" sz="800" b="1" dirty="0">
                <a:solidFill>
                  <a:schemeClr val="bg1"/>
                </a:solidFill>
                <a:latin typeface="Livvic" pitchFamily="2" charset="0"/>
              </a:rPr>
              <a:t>El estadístico </a:t>
            </a:r>
            <a:r>
              <a:rPr lang="es-MX" sz="700" b="1" dirty="0">
                <a:solidFill>
                  <a:schemeClr val="bg1"/>
                </a:solidFill>
                <a:latin typeface="Livvic" pitchFamily="2" charset="0"/>
              </a:rPr>
              <a:t>ADF</a:t>
            </a:r>
            <a:r>
              <a:rPr lang="es-MX" sz="800" b="1" dirty="0">
                <a:solidFill>
                  <a:schemeClr val="bg1"/>
                </a:solidFill>
                <a:latin typeface="Livvic" pitchFamily="2" charset="0"/>
              </a:rPr>
              <a:t> obtenido fue de -10.8714, lo que indica una fuerte evidencia contra la hipótesis nula de presencia de raíz unitaria.</a:t>
            </a:r>
          </a:p>
          <a:p>
            <a:pPr algn="just"/>
            <a:endParaRPr lang="es-MX" sz="800" b="1" dirty="0">
              <a:solidFill>
                <a:schemeClr val="bg1"/>
              </a:solidFill>
              <a:latin typeface="Livvic" pitchFamily="2" charset="0"/>
            </a:endParaRPr>
          </a:p>
          <a:p>
            <a:pPr algn="just"/>
            <a:r>
              <a:rPr lang="es-MX" sz="800" b="1" dirty="0">
                <a:solidFill>
                  <a:schemeClr val="bg1"/>
                </a:solidFill>
                <a:latin typeface="Livvic" pitchFamily="2" charset="0"/>
              </a:rPr>
              <a:t>El valor p asociado es de 1.36 × 10⁻¹⁹, significativamente menor que cualquier nivel típico de significancia.</a:t>
            </a:r>
          </a:p>
          <a:p>
            <a:pPr algn="just"/>
            <a:endParaRPr lang="es-MX" sz="800" b="1" dirty="0">
              <a:solidFill>
                <a:schemeClr val="bg1"/>
              </a:solidFill>
              <a:latin typeface="Livvic" pitchFamily="2" charset="0"/>
            </a:endParaRPr>
          </a:p>
          <a:p>
            <a:pPr algn="just"/>
            <a:r>
              <a:rPr lang="es-MX" sz="800" b="1" dirty="0">
                <a:solidFill>
                  <a:schemeClr val="bg1"/>
                </a:solidFill>
                <a:latin typeface="Livvic" pitchFamily="2" charset="0"/>
              </a:rPr>
              <a:t>Los valores críticos para rechazar la hipótesis nula son:</a:t>
            </a:r>
          </a:p>
          <a:p>
            <a:pPr algn="just"/>
            <a:endParaRPr lang="es-MX" sz="800" b="1" dirty="0">
              <a:solidFill>
                <a:schemeClr val="bg1"/>
              </a:solidFill>
              <a:latin typeface="Livvic" pitchFamily="2" charset="0"/>
            </a:endParaRPr>
          </a:p>
          <a:p>
            <a:pPr algn="just"/>
            <a:r>
              <a:rPr lang="es-MX" sz="800" b="1" dirty="0">
                <a:solidFill>
                  <a:schemeClr val="bg1"/>
                </a:solidFill>
                <a:latin typeface="Livvic" pitchFamily="2" charset="0"/>
              </a:rPr>
              <a:t>-3.44 al 1%</a:t>
            </a:r>
          </a:p>
          <a:p>
            <a:pPr algn="just"/>
            <a:endParaRPr lang="es-MX" sz="800" b="1" dirty="0">
              <a:solidFill>
                <a:schemeClr val="bg1"/>
              </a:solidFill>
              <a:latin typeface="Livvic" pitchFamily="2" charset="0"/>
            </a:endParaRPr>
          </a:p>
          <a:p>
            <a:pPr algn="just"/>
            <a:r>
              <a:rPr lang="es-MX" sz="800" b="1" dirty="0">
                <a:solidFill>
                  <a:schemeClr val="bg1"/>
                </a:solidFill>
                <a:latin typeface="Livvic" pitchFamily="2" charset="0"/>
              </a:rPr>
              <a:t>-2.86 al 5%</a:t>
            </a:r>
          </a:p>
          <a:p>
            <a:pPr algn="just"/>
            <a:endParaRPr lang="es-MX" sz="800" b="1" dirty="0">
              <a:solidFill>
                <a:schemeClr val="bg1"/>
              </a:solidFill>
              <a:latin typeface="Livvic" pitchFamily="2" charset="0"/>
            </a:endParaRPr>
          </a:p>
          <a:p>
            <a:pPr algn="just"/>
            <a:r>
              <a:rPr lang="es-MX" sz="800" b="1" dirty="0">
                <a:solidFill>
                  <a:schemeClr val="bg1"/>
                </a:solidFill>
                <a:latin typeface="Livvic" pitchFamily="2" charset="0"/>
              </a:rPr>
              <a:t>-2.57 al 10%</a:t>
            </a:r>
          </a:p>
          <a:p>
            <a:pPr algn="just"/>
            <a:endParaRPr lang="es-MX" sz="800" b="1" dirty="0">
              <a:solidFill>
                <a:schemeClr val="bg1"/>
              </a:solidFill>
              <a:latin typeface="Livvic" pitchFamily="2" charset="0"/>
            </a:endParaRPr>
          </a:p>
          <a:p>
            <a:pPr algn="just"/>
            <a:r>
              <a:rPr lang="es-MX" sz="800" b="1" dirty="0">
                <a:solidFill>
                  <a:schemeClr val="bg1"/>
                </a:solidFill>
                <a:latin typeface="Livvic" pitchFamily="2" charset="0"/>
              </a:rPr>
              <a:t>Dado que el estadístico ADF es menor que todos los valores críticos, se rechaza la hipótesis nula con alta confianza. Por lo tanto, la serie es estacionaria.</a:t>
            </a:r>
          </a:p>
        </p:txBody>
      </p:sp>
      <p:sp>
        <p:nvSpPr>
          <p:cNvPr id="8" name="Google Shape;233;p35">
            <a:extLst>
              <a:ext uri="{FF2B5EF4-FFF2-40B4-BE49-F238E27FC236}">
                <a16:creationId xmlns:a16="http://schemas.microsoft.com/office/drawing/2014/main" id="{E8ACBC1D-F04E-9B12-C89B-659C6F22CB24}"/>
              </a:ext>
            </a:extLst>
          </p:cNvPr>
          <p:cNvSpPr/>
          <p:nvPr/>
        </p:nvSpPr>
        <p:spPr>
          <a:xfrm rot="10800000" flipH="1">
            <a:off x="347361" y="3544283"/>
            <a:ext cx="3010606" cy="118786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33;p35">
            <a:extLst>
              <a:ext uri="{FF2B5EF4-FFF2-40B4-BE49-F238E27FC236}">
                <a16:creationId xmlns:a16="http://schemas.microsoft.com/office/drawing/2014/main" id="{2B760B6F-ABD1-6543-544A-DA47E814BEA6}"/>
              </a:ext>
            </a:extLst>
          </p:cNvPr>
          <p:cNvSpPr/>
          <p:nvPr/>
        </p:nvSpPr>
        <p:spPr>
          <a:xfrm rot="10800000" flipH="1">
            <a:off x="3541228" y="3544282"/>
            <a:ext cx="3010606" cy="118786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CuadroTexto 10">
            <a:extLst>
              <a:ext uri="{FF2B5EF4-FFF2-40B4-BE49-F238E27FC236}">
                <a16:creationId xmlns:a16="http://schemas.microsoft.com/office/drawing/2014/main" id="{B1B40266-963E-BC5B-E8F5-1CFBB317273A}"/>
              </a:ext>
            </a:extLst>
          </p:cNvPr>
          <p:cNvSpPr txBox="1"/>
          <p:nvPr/>
        </p:nvSpPr>
        <p:spPr>
          <a:xfrm>
            <a:off x="462982" y="3784272"/>
            <a:ext cx="2779363" cy="707886"/>
          </a:xfrm>
          <a:prstGeom prst="rect">
            <a:avLst/>
          </a:prstGeom>
          <a:noFill/>
        </p:spPr>
        <p:txBody>
          <a:bodyPr wrap="square">
            <a:spAutoFit/>
          </a:bodyPr>
          <a:lstStyle/>
          <a:p>
            <a:pPr algn="just"/>
            <a:r>
              <a:rPr lang="es-MX" sz="800" b="1" dirty="0">
                <a:solidFill>
                  <a:schemeClr val="bg1"/>
                </a:solidFill>
                <a:latin typeface="Livvic" pitchFamily="2" charset="0"/>
              </a:rPr>
              <a:t>r 1: 0.085</a:t>
            </a:r>
          </a:p>
          <a:p>
            <a:pPr algn="just"/>
            <a:r>
              <a:rPr lang="es-MX" sz="800" b="1" dirty="0">
                <a:solidFill>
                  <a:schemeClr val="bg1"/>
                </a:solidFill>
                <a:latin typeface="Livvic" pitchFamily="2" charset="0"/>
              </a:rPr>
              <a:t>r 5: -0.095</a:t>
            </a:r>
          </a:p>
          <a:p>
            <a:pPr algn="just"/>
            <a:r>
              <a:rPr lang="es-MX" sz="800" b="1" dirty="0">
                <a:solidFill>
                  <a:schemeClr val="bg1"/>
                </a:solidFill>
                <a:latin typeface="Livvic" pitchFamily="2" charset="0"/>
              </a:rPr>
              <a:t>r 12: -0.414</a:t>
            </a:r>
          </a:p>
          <a:p>
            <a:pPr algn="just"/>
            <a:r>
              <a:rPr lang="es-MX" sz="800" b="1" dirty="0">
                <a:solidFill>
                  <a:schemeClr val="bg1"/>
                </a:solidFill>
                <a:latin typeface="Livvic" pitchFamily="2" charset="0"/>
              </a:rPr>
              <a:t>r 69: 0.138</a:t>
            </a:r>
          </a:p>
          <a:p>
            <a:pPr algn="just"/>
            <a:r>
              <a:rPr lang="es-MX" sz="800" b="1" dirty="0">
                <a:solidFill>
                  <a:schemeClr val="bg1"/>
                </a:solidFill>
                <a:latin typeface="Livvic" pitchFamily="2" charset="0"/>
              </a:rPr>
              <a:t>r 73: -0.113</a:t>
            </a:r>
          </a:p>
        </p:txBody>
      </p:sp>
      <p:sp>
        <p:nvSpPr>
          <p:cNvPr id="12" name="CuadroTexto 11">
            <a:extLst>
              <a:ext uri="{FF2B5EF4-FFF2-40B4-BE49-F238E27FC236}">
                <a16:creationId xmlns:a16="http://schemas.microsoft.com/office/drawing/2014/main" id="{EC3A6EFC-48E5-43CE-2C54-5945FBFE32ED}"/>
              </a:ext>
            </a:extLst>
          </p:cNvPr>
          <p:cNvSpPr txBox="1"/>
          <p:nvPr/>
        </p:nvSpPr>
        <p:spPr>
          <a:xfrm>
            <a:off x="3656848" y="3654929"/>
            <a:ext cx="2779363" cy="1077218"/>
          </a:xfrm>
          <a:prstGeom prst="rect">
            <a:avLst/>
          </a:prstGeom>
          <a:noFill/>
        </p:spPr>
        <p:txBody>
          <a:bodyPr wrap="square">
            <a:spAutoFit/>
          </a:bodyPr>
          <a:lstStyle/>
          <a:p>
            <a:pPr algn="just"/>
            <a:r>
              <a:rPr lang="es-MX" sz="800" b="1" dirty="0">
                <a:solidFill>
                  <a:schemeClr val="bg1"/>
                </a:solidFill>
                <a:latin typeface="Livvic" pitchFamily="2" charset="0"/>
              </a:rPr>
              <a:t>rho 1: 0.085</a:t>
            </a:r>
          </a:p>
          <a:p>
            <a:pPr algn="just"/>
            <a:r>
              <a:rPr lang="es-MX" sz="800" b="1" dirty="0">
                <a:solidFill>
                  <a:schemeClr val="bg1"/>
                </a:solidFill>
                <a:latin typeface="Livvic" pitchFamily="2" charset="0"/>
              </a:rPr>
              <a:t>rho 5: -0.084</a:t>
            </a:r>
          </a:p>
          <a:p>
            <a:pPr algn="just"/>
            <a:r>
              <a:rPr lang="es-MX" sz="800" b="1" dirty="0">
                <a:solidFill>
                  <a:schemeClr val="bg1"/>
                </a:solidFill>
                <a:latin typeface="Livvic" pitchFamily="2" charset="0"/>
              </a:rPr>
              <a:t>rho 12: -0.436</a:t>
            </a:r>
          </a:p>
          <a:p>
            <a:pPr algn="just"/>
            <a:r>
              <a:rPr lang="es-MX" sz="800" b="1" dirty="0">
                <a:solidFill>
                  <a:schemeClr val="bg1"/>
                </a:solidFill>
                <a:latin typeface="Livvic" pitchFamily="2" charset="0"/>
              </a:rPr>
              <a:t>rho 17: -0.120</a:t>
            </a:r>
          </a:p>
          <a:p>
            <a:pPr algn="just"/>
            <a:r>
              <a:rPr lang="es-MX" sz="800" b="1" dirty="0">
                <a:solidFill>
                  <a:schemeClr val="bg1"/>
                </a:solidFill>
                <a:latin typeface="Livvic" pitchFamily="2" charset="0"/>
              </a:rPr>
              <a:t>rho 24: -0.301</a:t>
            </a:r>
          </a:p>
          <a:p>
            <a:pPr algn="just"/>
            <a:r>
              <a:rPr lang="es-MX" sz="800" b="1" dirty="0">
                <a:solidFill>
                  <a:schemeClr val="bg1"/>
                </a:solidFill>
                <a:latin typeface="Livvic" pitchFamily="2" charset="0"/>
              </a:rPr>
              <a:t>rho 29: -0.102</a:t>
            </a:r>
          </a:p>
          <a:p>
            <a:pPr algn="just"/>
            <a:r>
              <a:rPr lang="es-MX" sz="800" b="1" dirty="0">
                <a:solidFill>
                  <a:schemeClr val="bg1"/>
                </a:solidFill>
                <a:latin typeface="Livvic" pitchFamily="2" charset="0"/>
              </a:rPr>
              <a:t>rho 36: -0.160</a:t>
            </a:r>
          </a:p>
          <a:p>
            <a:pPr algn="just"/>
            <a:endParaRPr lang="es-MX" sz="800" dirty="0">
              <a:solidFill>
                <a:schemeClr val="bg1"/>
              </a:solidFill>
            </a:endParaRPr>
          </a:p>
        </p:txBody>
      </p:sp>
      <p:sp>
        <p:nvSpPr>
          <p:cNvPr id="16" name="CuadroTexto 15">
            <a:extLst>
              <a:ext uri="{FF2B5EF4-FFF2-40B4-BE49-F238E27FC236}">
                <a16:creationId xmlns:a16="http://schemas.microsoft.com/office/drawing/2014/main" id="{03127284-DFAB-F6AA-E29D-5B82B660B71B}"/>
              </a:ext>
            </a:extLst>
          </p:cNvPr>
          <p:cNvSpPr txBox="1"/>
          <p:nvPr/>
        </p:nvSpPr>
        <p:spPr>
          <a:xfrm>
            <a:off x="4850187" y="3637183"/>
            <a:ext cx="2779363" cy="954107"/>
          </a:xfrm>
          <a:prstGeom prst="rect">
            <a:avLst/>
          </a:prstGeom>
          <a:noFill/>
        </p:spPr>
        <p:txBody>
          <a:bodyPr wrap="square">
            <a:spAutoFit/>
          </a:bodyPr>
          <a:lstStyle/>
          <a:p>
            <a:pPr algn="just"/>
            <a:r>
              <a:rPr lang="en-US" sz="800" b="1" dirty="0">
                <a:solidFill>
                  <a:schemeClr val="bg1"/>
                </a:solidFill>
                <a:latin typeface="Livvic" pitchFamily="2" charset="0"/>
              </a:rPr>
              <a:t>rho 48: -0.140</a:t>
            </a:r>
          </a:p>
          <a:p>
            <a:pPr algn="just"/>
            <a:r>
              <a:rPr lang="en-US" sz="800" b="1" dirty="0">
                <a:solidFill>
                  <a:schemeClr val="bg1"/>
                </a:solidFill>
                <a:latin typeface="Livvic" pitchFamily="2" charset="0"/>
              </a:rPr>
              <a:t>rho 57: -0.092</a:t>
            </a:r>
          </a:p>
          <a:p>
            <a:pPr algn="just"/>
            <a:r>
              <a:rPr lang="en-US" sz="800" b="1" dirty="0">
                <a:solidFill>
                  <a:schemeClr val="bg1"/>
                </a:solidFill>
                <a:latin typeface="Livvic" pitchFamily="2" charset="0"/>
              </a:rPr>
              <a:t>rho 60: -0.124</a:t>
            </a:r>
          </a:p>
          <a:p>
            <a:pPr algn="just"/>
            <a:r>
              <a:rPr lang="en-US" sz="800" b="1" dirty="0">
                <a:solidFill>
                  <a:schemeClr val="bg1"/>
                </a:solidFill>
                <a:latin typeface="Livvic" pitchFamily="2" charset="0"/>
              </a:rPr>
              <a:t>rho 61: 0.138</a:t>
            </a:r>
          </a:p>
          <a:p>
            <a:pPr algn="just"/>
            <a:r>
              <a:rPr lang="en-US" sz="800" b="1" dirty="0">
                <a:solidFill>
                  <a:schemeClr val="bg1"/>
                </a:solidFill>
                <a:latin typeface="Livvic" pitchFamily="2" charset="0"/>
              </a:rPr>
              <a:t>rho 69: 0.103</a:t>
            </a:r>
          </a:p>
          <a:p>
            <a:pPr algn="just"/>
            <a:r>
              <a:rPr lang="en-US" sz="800" b="1" dirty="0">
                <a:solidFill>
                  <a:schemeClr val="bg1"/>
                </a:solidFill>
                <a:latin typeface="Livvic" pitchFamily="2" charset="0"/>
              </a:rPr>
              <a:t>rho 72: -0.095</a:t>
            </a:r>
          </a:p>
          <a:p>
            <a:pPr algn="just"/>
            <a:r>
              <a:rPr lang="en-US" sz="800" b="1" dirty="0">
                <a:solidFill>
                  <a:schemeClr val="bg1"/>
                </a:solidFill>
                <a:latin typeface="Livvic" pitchFamily="2" charset="0"/>
              </a:rPr>
              <a:t>rho 82: -0.080</a:t>
            </a:r>
          </a:p>
        </p:txBody>
      </p:sp>
    </p:spTree>
    <p:extLst>
      <p:ext uri="{BB962C8B-B14F-4D97-AF65-F5344CB8AC3E}">
        <p14:creationId xmlns:p14="http://schemas.microsoft.com/office/powerpoint/2010/main" val="226895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2F3AC9BE-C403-5E3A-0B3C-F5CB5196A007}"/>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3F262156-D444-A557-0E31-75C3F37E564A}"/>
              </a:ext>
            </a:extLst>
          </p:cNvPr>
          <p:cNvPicPr preferRelativeResize="0"/>
          <p:nvPr/>
        </p:nvPicPr>
        <p:blipFill>
          <a:blip r:embed="rId3"/>
          <a:srcRect t="13730" b="10470"/>
          <a:stretch/>
        </p:blipFill>
        <p:spPr>
          <a:xfrm>
            <a:off x="-373752" y="219560"/>
            <a:ext cx="4222499" cy="2402237"/>
          </a:xfrm>
          <a:prstGeom prst="rect">
            <a:avLst/>
          </a:prstGeom>
          <a:noFill/>
          <a:ln>
            <a:noFill/>
          </a:ln>
        </p:spPr>
      </p:pic>
      <p:sp>
        <p:nvSpPr>
          <p:cNvPr id="233" name="Google Shape;233;p35">
            <a:extLst>
              <a:ext uri="{FF2B5EF4-FFF2-40B4-BE49-F238E27FC236}">
                <a16:creationId xmlns:a16="http://schemas.microsoft.com/office/drawing/2014/main" id="{E386A94B-A7E0-CCAB-7B1C-9CAE193DC34F}"/>
              </a:ext>
            </a:extLst>
          </p:cNvPr>
          <p:cNvSpPr/>
          <p:nvPr/>
        </p:nvSpPr>
        <p:spPr>
          <a:xfrm rot="-5400000" flipH="1">
            <a:off x="5884263" y="1594012"/>
            <a:ext cx="3963976"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a:extLst>
              <a:ext uri="{FF2B5EF4-FFF2-40B4-BE49-F238E27FC236}">
                <a16:creationId xmlns:a16="http://schemas.microsoft.com/office/drawing/2014/main" id="{6B7C8B80-64F2-89E9-85B9-9662D4EBCE86}"/>
              </a:ext>
            </a:extLst>
          </p:cNvPr>
          <p:cNvSpPr txBox="1">
            <a:spLocks noGrp="1"/>
          </p:cNvSpPr>
          <p:nvPr>
            <p:ph type="ctrTitle"/>
          </p:nvPr>
        </p:nvSpPr>
        <p:spPr>
          <a:xfrm rot="5400000">
            <a:off x="6073878" y="1551534"/>
            <a:ext cx="3747361" cy="111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BÚSQUEDA DE MODELOS</a:t>
            </a:r>
            <a:endParaRPr dirty="0">
              <a:solidFill>
                <a:schemeClr val="lt1"/>
              </a:solidFill>
            </a:endParaRPr>
          </a:p>
        </p:txBody>
      </p:sp>
      <p:pic>
        <p:nvPicPr>
          <p:cNvPr id="5" name="Google Shape;232;p35">
            <a:extLst>
              <a:ext uri="{FF2B5EF4-FFF2-40B4-BE49-F238E27FC236}">
                <a16:creationId xmlns:a16="http://schemas.microsoft.com/office/drawing/2014/main" id="{C382AB21-B3DD-FACC-2DD1-CDEB91916CAC}"/>
              </a:ext>
            </a:extLst>
          </p:cNvPr>
          <p:cNvPicPr preferRelativeResize="0"/>
          <p:nvPr/>
        </p:nvPicPr>
        <p:blipFill>
          <a:blip r:embed="rId4"/>
          <a:srcRect l="19959" t="13729" b="11785"/>
          <a:stretch/>
        </p:blipFill>
        <p:spPr>
          <a:xfrm>
            <a:off x="3800865" y="169874"/>
            <a:ext cx="3488416" cy="2524895"/>
          </a:xfrm>
          <a:prstGeom prst="rect">
            <a:avLst/>
          </a:prstGeom>
          <a:noFill/>
          <a:ln>
            <a:noFill/>
          </a:ln>
        </p:spPr>
      </p:pic>
      <p:pic>
        <p:nvPicPr>
          <p:cNvPr id="6" name="Google Shape;232;p35">
            <a:extLst>
              <a:ext uri="{FF2B5EF4-FFF2-40B4-BE49-F238E27FC236}">
                <a16:creationId xmlns:a16="http://schemas.microsoft.com/office/drawing/2014/main" id="{09D68A04-CE5D-0EFA-38E2-5D48798DB30B}"/>
              </a:ext>
            </a:extLst>
          </p:cNvPr>
          <p:cNvPicPr preferRelativeResize="0"/>
          <p:nvPr/>
        </p:nvPicPr>
        <p:blipFill>
          <a:blip r:embed="rId5"/>
          <a:srcRect t="13730" b="8419"/>
          <a:stretch/>
        </p:blipFill>
        <p:spPr>
          <a:xfrm>
            <a:off x="146033" y="2694769"/>
            <a:ext cx="3654831" cy="2213028"/>
          </a:xfrm>
          <a:prstGeom prst="rect">
            <a:avLst/>
          </a:prstGeom>
          <a:noFill/>
          <a:ln>
            <a:noFill/>
          </a:ln>
        </p:spPr>
      </p:pic>
      <p:pic>
        <p:nvPicPr>
          <p:cNvPr id="7" name="Google Shape;232;p35">
            <a:extLst>
              <a:ext uri="{FF2B5EF4-FFF2-40B4-BE49-F238E27FC236}">
                <a16:creationId xmlns:a16="http://schemas.microsoft.com/office/drawing/2014/main" id="{941F5190-AE80-D13A-0595-E829ED96428D}"/>
              </a:ext>
            </a:extLst>
          </p:cNvPr>
          <p:cNvPicPr preferRelativeResize="0"/>
          <p:nvPr/>
        </p:nvPicPr>
        <p:blipFill>
          <a:blip r:embed="rId6"/>
          <a:srcRect l="18154" t="13729" b="10476"/>
          <a:stretch/>
        </p:blipFill>
        <p:spPr>
          <a:xfrm>
            <a:off x="4096524" y="2718752"/>
            <a:ext cx="3130569" cy="2254874"/>
          </a:xfrm>
          <a:prstGeom prst="rect">
            <a:avLst/>
          </a:prstGeom>
          <a:noFill/>
          <a:ln>
            <a:noFill/>
          </a:ln>
        </p:spPr>
      </p:pic>
      <p:pic>
        <p:nvPicPr>
          <p:cNvPr id="9" name="Imagen 8">
            <a:extLst>
              <a:ext uri="{FF2B5EF4-FFF2-40B4-BE49-F238E27FC236}">
                <a16:creationId xmlns:a16="http://schemas.microsoft.com/office/drawing/2014/main" id="{0136A4A0-E91B-724C-E067-3D0BB81FADAF}"/>
              </a:ext>
            </a:extLst>
          </p:cNvPr>
          <p:cNvPicPr>
            <a:picLocks noChangeAspect="1"/>
          </p:cNvPicPr>
          <p:nvPr/>
        </p:nvPicPr>
        <p:blipFill>
          <a:blip r:embed="rId7"/>
          <a:srcRect b="62804"/>
          <a:stretch/>
        </p:blipFill>
        <p:spPr>
          <a:xfrm>
            <a:off x="7289281" y="4273265"/>
            <a:ext cx="1784349" cy="634532"/>
          </a:xfrm>
          <a:prstGeom prst="rect">
            <a:avLst/>
          </a:prstGeom>
        </p:spPr>
      </p:pic>
    </p:spTree>
    <p:extLst>
      <p:ext uri="{BB962C8B-B14F-4D97-AF65-F5344CB8AC3E}">
        <p14:creationId xmlns:p14="http://schemas.microsoft.com/office/powerpoint/2010/main" val="1351053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966073AF-8109-5C04-BF57-5F6BA49EB02F}"/>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19815EB6-1175-86DF-8D5F-3E99C0E39EB9}"/>
              </a:ext>
            </a:extLst>
          </p:cNvPr>
          <p:cNvPicPr>
            <a:picLocks noChangeAspect="1"/>
          </p:cNvPicPr>
          <p:nvPr/>
        </p:nvPicPr>
        <p:blipFill>
          <a:blip r:embed="rId3"/>
          <a:srcRect t="24871" r="29050" b="14090"/>
          <a:stretch/>
        </p:blipFill>
        <p:spPr>
          <a:xfrm>
            <a:off x="31698" y="1377950"/>
            <a:ext cx="2332053" cy="3649250"/>
          </a:xfrm>
          <a:prstGeom prst="rect">
            <a:avLst/>
          </a:prstGeom>
        </p:spPr>
      </p:pic>
      <p:pic>
        <p:nvPicPr>
          <p:cNvPr id="6" name="Imagen 5">
            <a:extLst>
              <a:ext uri="{FF2B5EF4-FFF2-40B4-BE49-F238E27FC236}">
                <a16:creationId xmlns:a16="http://schemas.microsoft.com/office/drawing/2014/main" id="{61B9717F-0F76-3E0D-0D46-86556C94DDEB}"/>
              </a:ext>
            </a:extLst>
          </p:cNvPr>
          <p:cNvPicPr>
            <a:picLocks noChangeAspect="1"/>
          </p:cNvPicPr>
          <p:nvPr/>
        </p:nvPicPr>
        <p:blipFill>
          <a:blip r:embed="rId4"/>
          <a:stretch>
            <a:fillRect/>
          </a:stretch>
        </p:blipFill>
        <p:spPr>
          <a:xfrm>
            <a:off x="2590009" y="532872"/>
            <a:ext cx="2606513" cy="1795449"/>
          </a:xfrm>
          <a:prstGeom prst="rect">
            <a:avLst/>
          </a:prstGeom>
        </p:spPr>
      </p:pic>
      <p:pic>
        <p:nvPicPr>
          <p:cNvPr id="7" name="Imagen 6">
            <a:extLst>
              <a:ext uri="{FF2B5EF4-FFF2-40B4-BE49-F238E27FC236}">
                <a16:creationId xmlns:a16="http://schemas.microsoft.com/office/drawing/2014/main" id="{0ECD62D1-5122-6EFE-0882-9A0450AA46D7}"/>
              </a:ext>
            </a:extLst>
          </p:cNvPr>
          <p:cNvPicPr>
            <a:picLocks noChangeAspect="1"/>
          </p:cNvPicPr>
          <p:nvPr/>
        </p:nvPicPr>
        <p:blipFill>
          <a:blip r:embed="rId5"/>
          <a:stretch>
            <a:fillRect/>
          </a:stretch>
        </p:blipFill>
        <p:spPr>
          <a:xfrm>
            <a:off x="2590010" y="184545"/>
            <a:ext cx="2606512" cy="348327"/>
          </a:xfrm>
          <a:prstGeom prst="rect">
            <a:avLst/>
          </a:prstGeom>
        </p:spPr>
      </p:pic>
      <p:pic>
        <p:nvPicPr>
          <p:cNvPr id="8" name="Imagen 7">
            <a:extLst>
              <a:ext uri="{FF2B5EF4-FFF2-40B4-BE49-F238E27FC236}">
                <a16:creationId xmlns:a16="http://schemas.microsoft.com/office/drawing/2014/main" id="{7B042BA6-7B6C-4E31-976F-E1F6BA9CA7D7}"/>
              </a:ext>
            </a:extLst>
          </p:cNvPr>
          <p:cNvPicPr>
            <a:picLocks noChangeAspect="1"/>
          </p:cNvPicPr>
          <p:nvPr/>
        </p:nvPicPr>
        <p:blipFill>
          <a:blip r:embed="rId6"/>
          <a:stretch>
            <a:fillRect/>
          </a:stretch>
        </p:blipFill>
        <p:spPr>
          <a:xfrm>
            <a:off x="5349449" y="184545"/>
            <a:ext cx="1040414" cy="2153079"/>
          </a:xfrm>
          <a:prstGeom prst="rect">
            <a:avLst/>
          </a:prstGeom>
        </p:spPr>
      </p:pic>
      <p:pic>
        <p:nvPicPr>
          <p:cNvPr id="11" name="Imagen 10">
            <a:extLst>
              <a:ext uri="{FF2B5EF4-FFF2-40B4-BE49-F238E27FC236}">
                <a16:creationId xmlns:a16="http://schemas.microsoft.com/office/drawing/2014/main" id="{D7CF34FF-7DC8-8D72-CDB6-72D299BD9F8B}"/>
              </a:ext>
            </a:extLst>
          </p:cNvPr>
          <p:cNvPicPr>
            <a:picLocks noChangeAspect="1"/>
          </p:cNvPicPr>
          <p:nvPr/>
        </p:nvPicPr>
        <p:blipFill>
          <a:blip r:embed="rId7"/>
          <a:stretch>
            <a:fillRect/>
          </a:stretch>
        </p:blipFill>
        <p:spPr>
          <a:xfrm>
            <a:off x="6512674" y="41727"/>
            <a:ext cx="2985951" cy="5060046"/>
          </a:xfrm>
          <a:prstGeom prst="rect">
            <a:avLst/>
          </a:prstGeom>
        </p:spPr>
      </p:pic>
      <p:pic>
        <p:nvPicPr>
          <p:cNvPr id="12" name="Google Shape;232;p35">
            <a:extLst>
              <a:ext uri="{FF2B5EF4-FFF2-40B4-BE49-F238E27FC236}">
                <a16:creationId xmlns:a16="http://schemas.microsoft.com/office/drawing/2014/main" id="{D0C53F02-48B5-53B9-0B83-183222A3B1DD}"/>
              </a:ext>
            </a:extLst>
          </p:cNvPr>
          <p:cNvPicPr preferRelativeResize="0"/>
          <p:nvPr/>
        </p:nvPicPr>
        <p:blipFill>
          <a:blip r:embed="rId8"/>
          <a:srcRect t="-3943" b="-6163"/>
          <a:stretch/>
        </p:blipFill>
        <p:spPr>
          <a:xfrm>
            <a:off x="2389543" y="2381482"/>
            <a:ext cx="4097339" cy="2872634"/>
          </a:xfrm>
          <a:prstGeom prst="rect">
            <a:avLst/>
          </a:prstGeom>
          <a:noFill/>
          <a:ln>
            <a:noFill/>
          </a:ln>
        </p:spPr>
      </p:pic>
      <p:pic>
        <p:nvPicPr>
          <p:cNvPr id="13" name="Imagen 12">
            <a:extLst>
              <a:ext uri="{FF2B5EF4-FFF2-40B4-BE49-F238E27FC236}">
                <a16:creationId xmlns:a16="http://schemas.microsoft.com/office/drawing/2014/main" id="{7384E28F-8369-62F7-1D8D-E763058ACB8B}"/>
              </a:ext>
            </a:extLst>
          </p:cNvPr>
          <p:cNvPicPr>
            <a:picLocks noChangeAspect="1"/>
          </p:cNvPicPr>
          <p:nvPr/>
        </p:nvPicPr>
        <p:blipFill>
          <a:blip r:embed="rId3"/>
          <a:srcRect l="64187" t="7499" r="1811" b="78162"/>
          <a:stretch/>
        </p:blipFill>
        <p:spPr>
          <a:xfrm>
            <a:off x="880644" y="184545"/>
            <a:ext cx="1508899" cy="1157394"/>
          </a:xfrm>
          <a:prstGeom prst="rect">
            <a:avLst/>
          </a:prstGeom>
        </p:spPr>
      </p:pic>
    </p:spTree>
    <p:extLst>
      <p:ext uri="{BB962C8B-B14F-4D97-AF65-F5344CB8AC3E}">
        <p14:creationId xmlns:p14="http://schemas.microsoft.com/office/powerpoint/2010/main" val="472252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9D2A07B1-AC03-3519-62A1-5571F4339065}"/>
            </a:ext>
          </a:extLst>
        </p:cNvPr>
        <p:cNvGrpSpPr/>
        <p:nvPr/>
      </p:nvGrpSpPr>
      <p:grpSpPr>
        <a:xfrm>
          <a:off x="0" y="0"/>
          <a:ext cx="0" cy="0"/>
          <a:chOff x="0" y="0"/>
          <a:chExt cx="0" cy="0"/>
        </a:xfrm>
      </p:grpSpPr>
      <p:pic>
        <p:nvPicPr>
          <p:cNvPr id="232" name="Google Shape;232;p35">
            <a:extLst>
              <a:ext uri="{FF2B5EF4-FFF2-40B4-BE49-F238E27FC236}">
                <a16:creationId xmlns:a16="http://schemas.microsoft.com/office/drawing/2014/main" id="{DB6D7BB3-B628-E819-9C4C-B67561112320}"/>
              </a:ext>
            </a:extLst>
          </p:cNvPr>
          <p:cNvPicPr preferRelativeResize="0"/>
          <p:nvPr/>
        </p:nvPicPr>
        <p:blipFill>
          <a:blip r:embed="rId3">
            <a:extLst>
              <a:ext uri="{96DAC541-7B7A-43D3-8B79-37D633B846F1}">
                <asvg:svgBlip xmlns:asvg="http://schemas.microsoft.com/office/drawing/2016/SVG/main" r:embed="rId4"/>
              </a:ext>
            </a:extLst>
          </a:blip>
          <a:srcRect t="1146" b="1146"/>
          <a:stretch/>
        </p:blipFill>
        <p:spPr>
          <a:xfrm>
            <a:off x="86246" y="307057"/>
            <a:ext cx="4425696" cy="2496312"/>
          </a:xfrm>
          <a:prstGeom prst="rect">
            <a:avLst/>
          </a:prstGeom>
          <a:noFill/>
          <a:ln>
            <a:noFill/>
          </a:ln>
        </p:spPr>
      </p:pic>
      <p:pic>
        <p:nvPicPr>
          <p:cNvPr id="7" name="Google Shape;232;p35">
            <a:extLst>
              <a:ext uri="{FF2B5EF4-FFF2-40B4-BE49-F238E27FC236}">
                <a16:creationId xmlns:a16="http://schemas.microsoft.com/office/drawing/2014/main" id="{8E0747ED-DE13-A45B-538F-FDA5A1F85E61}"/>
              </a:ext>
            </a:extLst>
          </p:cNvPr>
          <p:cNvPicPr preferRelativeResize="0"/>
          <p:nvPr/>
        </p:nvPicPr>
        <p:blipFill>
          <a:blip r:embed="rId5">
            <a:extLst>
              <a:ext uri="{96DAC541-7B7A-43D3-8B79-37D633B846F1}">
                <asvg:svgBlip xmlns:asvg="http://schemas.microsoft.com/office/drawing/2016/SVG/main" r:embed="rId6"/>
              </a:ext>
            </a:extLst>
          </a:blip>
          <a:srcRect t="1405" b="1405"/>
          <a:stretch/>
        </p:blipFill>
        <p:spPr>
          <a:xfrm>
            <a:off x="85407" y="2479831"/>
            <a:ext cx="4425696" cy="2496312"/>
          </a:xfrm>
          <a:prstGeom prst="rect">
            <a:avLst/>
          </a:prstGeom>
          <a:noFill/>
          <a:ln>
            <a:noFill/>
          </a:ln>
        </p:spPr>
      </p:pic>
      <p:pic>
        <p:nvPicPr>
          <p:cNvPr id="8" name="Imagen 7">
            <a:extLst>
              <a:ext uri="{FF2B5EF4-FFF2-40B4-BE49-F238E27FC236}">
                <a16:creationId xmlns:a16="http://schemas.microsoft.com/office/drawing/2014/main" id="{F7D39617-82DF-A4F8-AC4D-6C3DB9D4EBAD}"/>
              </a:ext>
            </a:extLst>
          </p:cNvPr>
          <p:cNvPicPr>
            <a:picLocks noChangeAspect="1"/>
          </p:cNvPicPr>
          <p:nvPr/>
        </p:nvPicPr>
        <p:blipFill>
          <a:blip r:embed="rId7"/>
          <a:stretch>
            <a:fillRect/>
          </a:stretch>
        </p:blipFill>
        <p:spPr>
          <a:xfrm>
            <a:off x="4870450" y="357857"/>
            <a:ext cx="4187304" cy="2071971"/>
          </a:xfrm>
          <a:prstGeom prst="rect">
            <a:avLst/>
          </a:prstGeom>
        </p:spPr>
      </p:pic>
      <p:pic>
        <p:nvPicPr>
          <p:cNvPr id="9" name="Google Shape;232;p35">
            <a:extLst>
              <a:ext uri="{FF2B5EF4-FFF2-40B4-BE49-F238E27FC236}">
                <a16:creationId xmlns:a16="http://schemas.microsoft.com/office/drawing/2014/main" id="{17BEFF05-7B3D-7D23-4209-DDFD690B8E68}"/>
              </a:ext>
            </a:extLst>
          </p:cNvPr>
          <p:cNvPicPr preferRelativeResize="0"/>
          <p:nvPr/>
        </p:nvPicPr>
        <p:blipFill>
          <a:blip r:embed="rId8">
            <a:extLst>
              <a:ext uri="{96DAC541-7B7A-43D3-8B79-37D633B846F1}">
                <asvg:svgBlip xmlns:asvg="http://schemas.microsoft.com/office/drawing/2016/SVG/main" r:embed="rId9"/>
              </a:ext>
            </a:extLst>
          </a:blip>
          <a:srcRect t="1874" b="1874"/>
          <a:stretch/>
        </p:blipFill>
        <p:spPr>
          <a:xfrm>
            <a:off x="4632899" y="2479621"/>
            <a:ext cx="4424855" cy="2496522"/>
          </a:xfrm>
          <a:prstGeom prst="rect">
            <a:avLst/>
          </a:prstGeom>
          <a:noFill/>
          <a:ln>
            <a:noFill/>
          </a:ln>
        </p:spPr>
      </p:pic>
    </p:spTree>
    <p:extLst>
      <p:ext uri="{BB962C8B-B14F-4D97-AF65-F5344CB8AC3E}">
        <p14:creationId xmlns:p14="http://schemas.microsoft.com/office/powerpoint/2010/main" val="3534463300"/>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TotalTime>
  <Words>454</Words>
  <Application>Microsoft Office PowerPoint</Application>
  <PresentationFormat>Presentación en pantalla (16:9)</PresentationFormat>
  <Paragraphs>54</Paragraphs>
  <Slides>10</Slides>
  <Notes>10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Arial</vt:lpstr>
      <vt:lpstr>Livvic</vt:lpstr>
      <vt:lpstr>Roboto</vt:lpstr>
      <vt:lpstr>Catamaran Light</vt:lpstr>
      <vt:lpstr>Engineering Project Proposal by Slidesgo</vt:lpstr>
      <vt:lpstr>PRECIPITACIÓN EN PUEBLA</vt:lpstr>
      <vt:lpstr>INTRODUCCIÓN AL PROBLEMA</vt:lpstr>
      <vt:lpstr>HIPÓTESIS DE INVESTIGACIÓN</vt:lpstr>
      <vt:lpstr>SERIE ORIGINAL</vt:lpstr>
      <vt:lpstr>COMPARACIÓN</vt:lpstr>
      <vt:lpstr>FAC  Y FACP DE LA SERIE D=1</vt:lpstr>
      <vt:lpstr>BÚSQUEDA DE MODELOS</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Heriberto Espino</dc:creator>
  <cp:lastModifiedBy>Heriberto Espino Montelongo</cp:lastModifiedBy>
  <cp:revision>3</cp:revision>
  <dcterms:modified xsi:type="dcterms:W3CDTF">2025-05-01T23:54:09Z</dcterms:modified>
</cp:coreProperties>
</file>